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79" r:id="rId3"/>
    <p:sldId id="276" r:id="rId4"/>
    <p:sldId id="273" r:id="rId5"/>
    <p:sldId id="280" r:id="rId6"/>
    <p:sldId id="282" r:id="rId7"/>
    <p:sldId id="274" r:id="rId8"/>
    <p:sldId id="277" r:id="rId9"/>
    <p:sldId id="275" r:id="rId10"/>
    <p:sldId id="281" r:id="rId11"/>
    <p:sldId id="278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6">
          <p15:clr>
            <a:srgbClr val="A4A3A4"/>
          </p15:clr>
        </p15:guide>
        <p15:guide id="2" orient="horz" pos="4105">
          <p15:clr>
            <a:srgbClr val="A4A3A4"/>
          </p15:clr>
        </p15:guide>
        <p15:guide id="3" pos="5578">
          <p15:clr>
            <a:srgbClr val="A4A3A4"/>
          </p15:clr>
        </p15:guide>
        <p15:guide id="4" pos="1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0" autoAdjust="0"/>
    <p:restoredTop sz="94727" autoAdjust="0"/>
  </p:normalViewPr>
  <p:slideViewPr>
    <p:cSldViewPr snapToGrid="0">
      <p:cViewPr varScale="1">
        <p:scale>
          <a:sx n="69" d="100"/>
          <a:sy n="69" d="100"/>
        </p:scale>
        <p:origin x="1464" y="60"/>
      </p:cViewPr>
      <p:guideLst>
        <p:guide orient="horz" pos="896"/>
        <p:guide orient="horz" pos="4105"/>
        <p:guide pos="5578"/>
        <p:guide pos="1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3D4A40-2169-47F6-B83B-2C8BEF0CDA3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160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00384-5E59-4475-A90A-01C415A3281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371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77B82-32B3-4406-8001-32D91D5D0DF7}" type="slidenum">
              <a:rPr lang="de-DE"/>
              <a:pPr/>
              <a:t>1</a:t>
            </a:fld>
            <a:endParaRPr lang="de-D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9F1-D223-43CA-A765-66EE05E5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907-6EFF-4777-896F-66BF17DC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23DE-433F-48B6-968C-603332C3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82B2-E7DD-4801-96BC-D332B04A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9/Devika.gif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e/e4/Prop._Tabla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upload.wikimedia.org/wikipedia/commons/b/ba/Sitar_full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pload.wikimedia.org/wikipedia/commons/0/0e/Traditional_harmonium_played_in_manhattan_apartment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upload.wikimedia.org/wikipedia/commons/0/02/Bansuri_bamboo_flute_23inch.jpg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b/bf/Shiva_as_the_Lord_of_Dance_LACMA_edit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a/Nandini_Ghosal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5/5f/Kathak_3511900193_986f6440f6_b_retouche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6/6a/Yamini_Reddy_kuchipudi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2/Kerala_06_danc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Musical Instruments and Dances of India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11913"/>
            <a:ext cx="2133600" cy="271462"/>
          </a:xfrm>
        </p:spPr>
        <p:txBody>
          <a:bodyPr/>
          <a:lstStyle/>
          <a:p>
            <a:fld id="{9CB358A8-FE23-4155-ABA1-C6A52F4C093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8204"/>
          </a:xfrm>
        </p:spPr>
        <p:txBody>
          <a:bodyPr/>
          <a:lstStyle/>
          <a:p>
            <a:r>
              <a:rPr lang="en-US" dirty="0"/>
              <a:t>Popular Folk Dances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http://browseyard.com/wp-content/uploads/2012/03/44113840_416_7aindia_a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38" y="1636295"/>
            <a:ext cx="3947194" cy="3188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7516" y="4981074"/>
            <a:ext cx="422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Bhangra</a:t>
            </a:r>
            <a:r>
              <a:rPr lang="en-US" b="1" dirty="0"/>
              <a:t> from Punjab</a:t>
            </a:r>
          </a:p>
        </p:txBody>
      </p:sp>
      <p:pic>
        <p:nvPicPr>
          <p:cNvPr id="1030" name="Picture 6" descr="http://www.sangita.rohan.org.uk/garba/gar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842" y="1610307"/>
            <a:ext cx="4455042" cy="3202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00336" y="5001127"/>
            <a:ext cx="422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Garba</a:t>
            </a:r>
            <a:r>
              <a:rPr lang="en-US" b="1" dirty="0"/>
              <a:t> from Gujarat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Classical Dances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3730" name="Picture 2" descr="http://upload.wikimedia.org/wikipedia/commons/8/8d/Manipu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468" y="1474238"/>
            <a:ext cx="3156952" cy="4328316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65379" y="6031334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Manipuri</a:t>
            </a:r>
          </a:p>
        </p:txBody>
      </p:sp>
      <p:pic>
        <p:nvPicPr>
          <p:cNvPr id="73732" name="Picture 4" descr="File:Devik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4803" y="1394633"/>
            <a:ext cx="2784960" cy="4371685"/>
          </a:xfrm>
          <a:prstGeom prst="rect">
            <a:avLst/>
          </a:prstGeom>
          <a:noFill/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119396" y="5941138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Sattriya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Classical Music Of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032"/>
            <a:ext cx="8229600" cy="55585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origins of </a:t>
            </a:r>
            <a:r>
              <a:rPr lang="en-US" b="1" dirty="0"/>
              <a:t>Indian classical music</a:t>
            </a:r>
            <a:r>
              <a:rPr lang="en-US" dirty="0"/>
              <a:t> can be found in the Vedas </a:t>
            </a:r>
            <a:r>
              <a:rPr lang="en-US" b="1" dirty="0"/>
              <a:t>(</a:t>
            </a:r>
            <a:r>
              <a:rPr lang="en-US" b="1" dirty="0" err="1"/>
              <a:t>Samaveda</a:t>
            </a:r>
            <a:r>
              <a:rPr lang="en-US" b="1" dirty="0"/>
              <a:t>), </a:t>
            </a:r>
            <a:r>
              <a:rPr lang="en-US" dirty="0"/>
              <a:t>which are the oldest scriptures in the Hindu tradition. </a:t>
            </a:r>
          </a:p>
          <a:p>
            <a:endParaRPr lang="en-US" dirty="0"/>
          </a:p>
          <a:p>
            <a:r>
              <a:rPr lang="en-US" dirty="0"/>
              <a:t>Indian classical music has also been significantly influenced by Indian folk music and Persian music. 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Two types of Indian classical music: 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Hindustani classical music: </a:t>
            </a:r>
            <a:r>
              <a:rPr lang="en-US" dirty="0"/>
              <a:t>Hindustani music is mainly found in North India, </a:t>
            </a:r>
            <a:r>
              <a:rPr lang="en-US" dirty="0" err="1"/>
              <a:t>Khval</a:t>
            </a:r>
            <a:r>
              <a:rPr lang="en-US" dirty="0"/>
              <a:t> and Dhrupad are its two main forms, </a:t>
            </a:r>
            <a:endParaRPr lang="en-US" b="1" dirty="0"/>
          </a:p>
          <a:p>
            <a:pPr lvl="1"/>
            <a:r>
              <a:rPr lang="en-US" b="1" dirty="0"/>
              <a:t> </a:t>
            </a:r>
            <a:r>
              <a:rPr lang="en-US" b="1" dirty="0" err="1"/>
              <a:t>Carnatic</a:t>
            </a:r>
            <a:r>
              <a:rPr lang="en-US" b="1" dirty="0"/>
              <a:t> Classical Music: </a:t>
            </a:r>
            <a:r>
              <a:rPr lang="en-US" dirty="0" err="1"/>
              <a:t>Carnatic</a:t>
            </a:r>
            <a:r>
              <a:rPr lang="en-US" dirty="0"/>
              <a:t> music is popular in South India </a:t>
            </a:r>
            <a:endParaRPr lang="en-US" b="1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Like Western classical music, Indian classical music divides the octave into 12 semitones of which the 7 basic notes are, in ascending tonal order, </a:t>
            </a:r>
          </a:p>
          <a:p>
            <a:pPr>
              <a:buNone/>
            </a:pPr>
            <a:r>
              <a:rPr lang="en-US" b="1" i="1" dirty="0"/>
              <a:t>      Sa Re </a:t>
            </a:r>
            <a:r>
              <a:rPr lang="en-US" b="1" i="1" dirty="0" err="1"/>
              <a:t>Ga</a:t>
            </a:r>
            <a:r>
              <a:rPr lang="en-US" b="1" i="1" dirty="0"/>
              <a:t> Ma Pa </a:t>
            </a:r>
            <a:r>
              <a:rPr lang="en-US" b="1" i="1" dirty="0" err="1"/>
              <a:t>Dha</a:t>
            </a:r>
            <a:r>
              <a:rPr lang="en-US" b="1" i="1" dirty="0"/>
              <a:t> Ni Sa</a:t>
            </a:r>
            <a:r>
              <a:rPr lang="en-US" b="1" dirty="0"/>
              <a:t> for Hindustani music and </a:t>
            </a:r>
          </a:p>
          <a:p>
            <a:pPr>
              <a:buNone/>
            </a:pPr>
            <a:r>
              <a:rPr lang="en-US" b="1" i="1" dirty="0"/>
              <a:t>      Sa </a:t>
            </a:r>
            <a:r>
              <a:rPr lang="en-US" b="1" i="1" dirty="0" err="1"/>
              <a:t>Ri</a:t>
            </a:r>
            <a:r>
              <a:rPr lang="en-US" b="1" i="1" dirty="0"/>
              <a:t> </a:t>
            </a:r>
            <a:r>
              <a:rPr lang="en-US" b="1" i="1" dirty="0" err="1"/>
              <a:t>Ga</a:t>
            </a:r>
            <a:r>
              <a:rPr lang="en-US" b="1" i="1" dirty="0"/>
              <a:t> Ma Pa </a:t>
            </a:r>
            <a:r>
              <a:rPr lang="en-US" b="1" i="1" dirty="0" err="1"/>
              <a:t>Dha</a:t>
            </a:r>
            <a:r>
              <a:rPr lang="en-US" b="1" i="1" dirty="0"/>
              <a:t> Ni Sa</a:t>
            </a:r>
            <a:r>
              <a:rPr lang="en-US" b="1" dirty="0"/>
              <a:t> for </a:t>
            </a:r>
            <a:r>
              <a:rPr lang="en-US" b="1" dirty="0" err="1"/>
              <a:t>Carnatic</a:t>
            </a:r>
            <a:r>
              <a:rPr lang="en-US" b="1" dirty="0"/>
              <a:t> music, </a:t>
            </a:r>
          </a:p>
          <a:p>
            <a:pPr>
              <a:buNone/>
            </a:pPr>
            <a:r>
              <a:rPr lang="en-US" b="1" dirty="0"/>
              <a:t>      similar to Western music's </a:t>
            </a:r>
            <a:r>
              <a:rPr lang="en-US" b="1" i="1" dirty="0"/>
              <a:t>Do Re Mi </a:t>
            </a:r>
            <a:r>
              <a:rPr lang="en-US" b="1" i="1" dirty="0" err="1"/>
              <a:t>Fa</a:t>
            </a:r>
            <a:r>
              <a:rPr lang="en-US" b="1" i="1" dirty="0"/>
              <a:t> Sol La Ti Do</a:t>
            </a:r>
            <a:r>
              <a:rPr lang="en-US" b="1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7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Musical Instruments – Hindustani classical music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23DE-433F-48B6-968C-603332C3E7E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05837" y="1042123"/>
            <a:ext cx="2425959" cy="2965673"/>
            <a:chOff x="505837" y="1042123"/>
            <a:chExt cx="2425959" cy="2965673"/>
          </a:xfrm>
        </p:grpSpPr>
        <p:pic>
          <p:nvPicPr>
            <p:cNvPr id="61442" name="Picture 2" descr="File:Sitar full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837" y="1042123"/>
              <a:ext cx="2425959" cy="2965673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25293" y="1152232"/>
              <a:ext cx="85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Sitar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7344" y="1231641"/>
            <a:ext cx="4604419" cy="2350052"/>
            <a:chOff x="3467344" y="1231641"/>
            <a:chExt cx="4604419" cy="2350052"/>
          </a:xfrm>
        </p:grpSpPr>
        <p:pic>
          <p:nvPicPr>
            <p:cNvPr id="61444" name="Picture 4" descr="File:Bansuri bamboo flute 23inch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67344" y="1273728"/>
              <a:ext cx="4604419" cy="2307965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497355" y="1231641"/>
              <a:ext cx="2836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Bansuri</a:t>
              </a:r>
              <a:r>
                <a:rPr lang="en-US" sz="2000" b="1" dirty="0">
                  <a:solidFill>
                    <a:schemeClr val="bg1"/>
                  </a:solidFill>
                </a:rPr>
                <a:t> or Flute</a:t>
              </a:r>
            </a:p>
          </p:txBody>
        </p:sp>
      </p:grpSp>
      <p:pic>
        <p:nvPicPr>
          <p:cNvPr id="61446" name="Picture 6" descr="File:Traditional harmonium played in manhattan apartmen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375" y="4125082"/>
            <a:ext cx="3929974" cy="2479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5755" y="4092367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Harmonium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86622" y="4105072"/>
            <a:ext cx="3759709" cy="2499552"/>
            <a:chOff x="4586622" y="4105072"/>
            <a:chExt cx="3759709" cy="2499552"/>
          </a:xfrm>
        </p:grpSpPr>
        <p:pic>
          <p:nvPicPr>
            <p:cNvPr id="61448" name="Picture 8" descr="File:Prop. Tabla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86622" y="4105072"/>
              <a:ext cx="3759709" cy="249955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846691" y="4166945"/>
              <a:ext cx="772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Tabla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449" y="0"/>
            <a:ext cx="8229600" cy="706438"/>
          </a:xfrm>
        </p:spPr>
        <p:txBody>
          <a:bodyPr>
            <a:normAutofit fontScale="90000"/>
          </a:bodyPr>
          <a:lstStyle/>
          <a:p>
            <a:r>
              <a:rPr lang="en-US" dirty="0"/>
              <a:t>Musical instruments – </a:t>
            </a:r>
            <a:r>
              <a:rPr lang="en-US" dirty="0" err="1"/>
              <a:t>Carnatic</a:t>
            </a:r>
            <a:r>
              <a:rPr lang="en-US" dirty="0"/>
              <a:t> music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724C-794A-4118-9A08-ECC902830921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849313"/>
            <a:ext cx="3201988" cy="2598737"/>
            <a:chOff x="0" y="849313"/>
            <a:chExt cx="3201988" cy="2598737"/>
          </a:xfrm>
        </p:grpSpPr>
        <p:pic>
          <p:nvPicPr>
            <p:cNvPr id="49157" name="Picture 5" descr="manjir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49313"/>
              <a:ext cx="3201988" cy="2598737"/>
            </a:xfrm>
            <a:prstGeom prst="rect">
              <a:avLst/>
            </a:prstGeom>
            <a:noFill/>
          </p:spPr>
        </p:pic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338138" y="957263"/>
              <a:ext cx="21097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Manjira</a:t>
              </a:r>
            </a:p>
          </p:txBody>
        </p:sp>
      </p:grpSp>
      <p:pic>
        <p:nvPicPr>
          <p:cNvPr id="49160" name="Picture 8" descr="gattam, gatam, ghatam, ghatt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0" y="881063"/>
            <a:ext cx="3078163" cy="2622550"/>
          </a:xfrm>
          <a:prstGeom prst="rect">
            <a:avLst/>
          </a:prstGeom>
          <a:noFill/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948238" y="884238"/>
            <a:ext cx="2109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Ghatam</a:t>
            </a:r>
          </a:p>
        </p:txBody>
      </p:sp>
      <p:pic>
        <p:nvPicPr>
          <p:cNvPr id="49164" name="Picture 12" descr="Nadaswaram, large south Indian ob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0125"/>
            <a:ext cx="3817938" cy="3008313"/>
          </a:xfrm>
          <a:prstGeom prst="rect">
            <a:avLst/>
          </a:prstGeom>
          <a:noFill/>
        </p:spPr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384300" y="3727450"/>
            <a:ext cx="1614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Nadaswaram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56384" y="3575301"/>
            <a:ext cx="3810000" cy="2933700"/>
            <a:chOff x="4618121" y="3683585"/>
            <a:chExt cx="3810000" cy="2933700"/>
          </a:xfrm>
        </p:grpSpPr>
        <p:pic>
          <p:nvPicPr>
            <p:cNvPr id="49167" name="Picture 15" descr="mridanga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18121" y="3683585"/>
              <a:ext cx="3810000" cy="2933700"/>
            </a:xfrm>
            <a:prstGeom prst="rect">
              <a:avLst/>
            </a:prstGeom>
            <a:noFill/>
          </p:spPr>
        </p:pic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4765842" y="3813259"/>
              <a:ext cx="17160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/>
                <a:t>Mridangam</a:t>
              </a:r>
              <a:endParaRPr lang="en-US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51588" y="906463"/>
            <a:ext cx="2792412" cy="2598737"/>
            <a:chOff x="6351588" y="906463"/>
            <a:chExt cx="2792412" cy="2598737"/>
          </a:xfrm>
        </p:grpSpPr>
        <p:pic>
          <p:nvPicPr>
            <p:cNvPr id="49172" name="Picture 20" descr="saraswati vin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1588" y="906463"/>
              <a:ext cx="2792412" cy="2598737"/>
            </a:xfrm>
            <a:prstGeom prst="rect">
              <a:avLst/>
            </a:prstGeom>
            <a:noFill/>
          </p:spPr>
        </p:pic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7399338" y="998538"/>
              <a:ext cx="14351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Veena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31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Dances of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621"/>
            <a:ext cx="8229600" cy="56789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Different forms of dances originated in different parts of India, developed according to the local traditions.</a:t>
            </a:r>
          </a:p>
          <a:p>
            <a:r>
              <a:rPr lang="en-US" dirty="0"/>
              <a:t>Classical Dances</a:t>
            </a:r>
          </a:p>
          <a:p>
            <a:pPr lvl="1"/>
            <a:r>
              <a:rPr lang="en-US" sz="2000" dirty="0" err="1"/>
              <a:t>Sangeet</a:t>
            </a:r>
            <a:r>
              <a:rPr lang="en-US" sz="2000" dirty="0"/>
              <a:t> </a:t>
            </a:r>
            <a:r>
              <a:rPr lang="en-US" sz="2000" dirty="0" err="1"/>
              <a:t>Natak</a:t>
            </a:r>
            <a:r>
              <a:rPr lang="en-US" sz="2000" dirty="0"/>
              <a:t> </a:t>
            </a:r>
            <a:r>
              <a:rPr lang="en-US" sz="2000" dirty="0" err="1"/>
              <a:t>Akademi</a:t>
            </a:r>
            <a:r>
              <a:rPr lang="en-US" sz="2000" dirty="0"/>
              <a:t>, the national academy for performing arts, recognizes </a:t>
            </a:r>
            <a:r>
              <a:rPr lang="en-US" sz="2000" b="1" dirty="0"/>
              <a:t>eight distinctive traditional dances as Indian Classical Dances,</a:t>
            </a:r>
            <a:r>
              <a:rPr lang="en-US" sz="2000" dirty="0"/>
              <a:t> which might have origin in religious activities of distant past.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Folk Dances</a:t>
            </a:r>
          </a:p>
          <a:p>
            <a:pPr marL="746125" lvl="3" indent="-288925"/>
            <a:r>
              <a:rPr lang="en-US" dirty="0"/>
              <a:t>Folk dances are numerous in number and style, and vary according to the local tradition of the respective state, ethnic or geographic regions.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4069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Shiva as </a:t>
            </a:r>
            <a:r>
              <a:rPr lang="en-US" dirty="0" err="1"/>
              <a:t>Nataraja</a:t>
            </a:r>
            <a:r>
              <a:rPr lang="en-US" dirty="0"/>
              <a:t> is worshipped as the Lord of Dance in Hinduism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6626" name="Picture 2" descr="File:Shiva as the Lord of Dance LACMA ed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2410" y="1660358"/>
            <a:ext cx="4932947" cy="4656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Classical Dances of India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89A7-54BD-4443-901D-271C75B19E7C}" type="slidenum">
              <a:rPr lang="en-US"/>
              <a:pPr/>
              <a:t>7</a:t>
            </a:fld>
            <a:endParaRPr lang="en-US"/>
          </a:p>
        </p:txBody>
      </p:sp>
      <p:pic>
        <p:nvPicPr>
          <p:cNvPr id="50182" name="Picture 6" descr="Indian-dancer-natar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971550"/>
            <a:ext cx="3611563" cy="4575175"/>
          </a:xfrm>
          <a:prstGeom prst="rect">
            <a:avLst/>
          </a:prstGeom>
          <a:noFill/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928437" y="582295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Bharatanatyam</a:t>
            </a:r>
            <a:endParaRPr lang="en-US" sz="2800" b="1" dirty="0"/>
          </a:p>
        </p:txBody>
      </p:sp>
      <p:pic>
        <p:nvPicPr>
          <p:cNvPr id="10" name="Picture 4" descr="File:Nandini Ghos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448" y="922337"/>
            <a:ext cx="3829050" cy="4918626"/>
          </a:xfrm>
          <a:prstGeom prst="rect">
            <a:avLst/>
          </a:prstGeom>
          <a:noFill/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952930" y="5934917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Odissi</a:t>
            </a:r>
            <a:endParaRPr 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78" y="0"/>
            <a:ext cx="8229600" cy="1143000"/>
          </a:xfrm>
        </p:spPr>
        <p:txBody>
          <a:bodyPr/>
          <a:lstStyle/>
          <a:p>
            <a:r>
              <a:rPr lang="en-US" dirty="0"/>
              <a:t>Classical Dances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2710" name="Picture 6" descr="File:Kathak 3511900193 986f6440f6 b retouch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37" y="933061"/>
            <a:ext cx="4199586" cy="5005874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65379" y="6031334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Kathak</a:t>
            </a:r>
            <a:endParaRPr lang="en-US" sz="2800" b="1" dirty="0"/>
          </a:p>
        </p:txBody>
      </p:sp>
      <p:pic>
        <p:nvPicPr>
          <p:cNvPr id="10" name="Picture 8" descr="File:Yamini Reddy kuchipud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4113" y="998538"/>
            <a:ext cx="3363912" cy="4861086"/>
          </a:xfrm>
          <a:prstGeom prst="rect">
            <a:avLst/>
          </a:prstGeom>
          <a:noFill/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843524" y="6013937"/>
            <a:ext cx="2757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Kuchipudi</a:t>
            </a: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8FCD-270F-41AA-8BF8-6351AF2CE5D0}" type="slidenum">
              <a:rPr lang="en-US"/>
              <a:pPr/>
              <a:t>9</a:t>
            </a:fld>
            <a:endParaRPr lang="en-US"/>
          </a:p>
        </p:txBody>
      </p:sp>
      <p:pic>
        <p:nvPicPr>
          <p:cNvPr id="51204" name="Picture 4" descr="Kathakalidanc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901" y="663869"/>
            <a:ext cx="4521200" cy="5121112"/>
          </a:xfrm>
          <a:prstGeom prst="rect">
            <a:avLst/>
          </a:prstGeom>
          <a:noFill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439296" y="0"/>
            <a:ext cx="58921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Classical Dances of India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5255" y="5896946"/>
            <a:ext cx="5248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Kathakali</a:t>
            </a:r>
            <a:r>
              <a:rPr lang="en-US" sz="2400" b="1" dirty="0"/>
              <a:t> – Dance drama of Kerala</a:t>
            </a:r>
            <a:endParaRPr lang="en-US" sz="2400" dirty="0"/>
          </a:p>
        </p:txBody>
      </p:sp>
      <p:pic>
        <p:nvPicPr>
          <p:cNvPr id="51207" name="Picture 7" descr="File:Kerala 06 dan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918" y="653143"/>
            <a:ext cx="4006332" cy="5019870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0898" y="5807399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Mohiniyattam</a:t>
            </a:r>
            <a:endParaRPr lang="en-US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329</Words>
  <Application>Microsoft Office PowerPoint</Application>
  <PresentationFormat>On-screen Show (4:3)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News Gothic MT</vt:lpstr>
      <vt:lpstr>Office Theme</vt:lpstr>
      <vt:lpstr>Musical Instruments and Dances of India</vt:lpstr>
      <vt:lpstr>Classical Music Of India</vt:lpstr>
      <vt:lpstr>Musical Instruments – Hindustani classical music</vt:lpstr>
      <vt:lpstr>Musical instruments – Carnatic music</vt:lpstr>
      <vt:lpstr>Dances of India</vt:lpstr>
      <vt:lpstr>Shiva as Nataraja is worshipped as the Lord of Dance in Hinduism </vt:lpstr>
      <vt:lpstr>Classical Dances of India</vt:lpstr>
      <vt:lpstr>Classical Dances of India</vt:lpstr>
      <vt:lpstr>PowerPoint Presentation</vt:lpstr>
      <vt:lpstr>Popular Folk Dances of India</vt:lpstr>
      <vt:lpstr>Classical Dances of India</vt:lpstr>
    </vt:vector>
  </TitlesOfParts>
  <Company>Novartis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India</dc:title>
  <dc:creator>vippasu1</dc:creator>
  <cp:lastModifiedBy>Sudha Vippagunta</cp:lastModifiedBy>
  <cp:revision>45</cp:revision>
  <dcterms:created xsi:type="dcterms:W3CDTF">2010-04-17T15:26:45Z</dcterms:created>
  <dcterms:modified xsi:type="dcterms:W3CDTF">2017-10-28T19:51:19Z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ource">
    <vt:lpwstr>Germo H. Gericke</vt:lpwstr>
  </property>
</Properties>
</file>